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3" r:id="rId2"/>
    <p:sldId id="264" r:id="rId3"/>
    <p:sldId id="265" r:id="rId4"/>
    <p:sldId id="266" r:id="rId5"/>
    <p:sldId id="267"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9" d="100"/>
          <a:sy n="79" d="100"/>
        </p:scale>
        <p:origin x="-111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C4CA7C0-54B8-4A88-ABEC-6066F4811CD7}" type="datetimeFigureOut">
              <a:rPr lang="ar-IQ" smtClean="0"/>
              <a:t>06/04/1440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9873B30-6FB1-46D1-A39B-DF9D10BAD360}" type="slidenum">
              <a:rPr lang="ar-IQ" smtClean="0"/>
              <a:t>‹#›</a:t>
            </a:fld>
            <a:endParaRPr lang="ar-IQ"/>
          </a:p>
        </p:txBody>
      </p:sp>
    </p:spTree>
    <p:extLst>
      <p:ext uri="{BB962C8B-B14F-4D97-AF65-F5344CB8AC3E}">
        <p14:creationId xmlns:p14="http://schemas.microsoft.com/office/powerpoint/2010/main" val="2878506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C4CA7C0-54B8-4A88-ABEC-6066F4811CD7}" type="datetimeFigureOut">
              <a:rPr lang="ar-IQ" smtClean="0"/>
              <a:t>06/04/1440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9873B30-6FB1-46D1-A39B-DF9D10BAD360}" type="slidenum">
              <a:rPr lang="ar-IQ" smtClean="0"/>
              <a:t>‹#›</a:t>
            </a:fld>
            <a:endParaRPr lang="ar-IQ"/>
          </a:p>
        </p:txBody>
      </p:sp>
    </p:spTree>
    <p:extLst>
      <p:ext uri="{BB962C8B-B14F-4D97-AF65-F5344CB8AC3E}">
        <p14:creationId xmlns:p14="http://schemas.microsoft.com/office/powerpoint/2010/main" val="495645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C4CA7C0-54B8-4A88-ABEC-6066F4811CD7}" type="datetimeFigureOut">
              <a:rPr lang="ar-IQ" smtClean="0"/>
              <a:t>06/04/1440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9873B30-6FB1-46D1-A39B-DF9D10BAD360}" type="slidenum">
              <a:rPr lang="ar-IQ" smtClean="0"/>
              <a:t>‹#›</a:t>
            </a:fld>
            <a:endParaRPr lang="ar-IQ"/>
          </a:p>
        </p:txBody>
      </p:sp>
    </p:spTree>
    <p:extLst>
      <p:ext uri="{BB962C8B-B14F-4D97-AF65-F5344CB8AC3E}">
        <p14:creationId xmlns:p14="http://schemas.microsoft.com/office/powerpoint/2010/main" val="770761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C4CA7C0-54B8-4A88-ABEC-6066F4811CD7}" type="datetimeFigureOut">
              <a:rPr lang="ar-IQ" smtClean="0"/>
              <a:t>06/04/1440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9873B30-6FB1-46D1-A39B-DF9D10BAD360}" type="slidenum">
              <a:rPr lang="ar-IQ" smtClean="0"/>
              <a:t>‹#›</a:t>
            </a:fld>
            <a:endParaRPr lang="ar-IQ"/>
          </a:p>
        </p:txBody>
      </p:sp>
    </p:spTree>
    <p:extLst>
      <p:ext uri="{BB962C8B-B14F-4D97-AF65-F5344CB8AC3E}">
        <p14:creationId xmlns:p14="http://schemas.microsoft.com/office/powerpoint/2010/main" val="646326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C4CA7C0-54B8-4A88-ABEC-6066F4811CD7}" type="datetimeFigureOut">
              <a:rPr lang="ar-IQ" smtClean="0"/>
              <a:t>06/04/1440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9873B30-6FB1-46D1-A39B-DF9D10BAD360}" type="slidenum">
              <a:rPr lang="ar-IQ" smtClean="0"/>
              <a:t>‹#›</a:t>
            </a:fld>
            <a:endParaRPr lang="ar-IQ"/>
          </a:p>
        </p:txBody>
      </p:sp>
    </p:spTree>
    <p:extLst>
      <p:ext uri="{BB962C8B-B14F-4D97-AF65-F5344CB8AC3E}">
        <p14:creationId xmlns:p14="http://schemas.microsoft.com/office/powerpoint/2010/main" val="283153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C4CA7C0-54B8-4A88-ABEC-6066F4811CD7}" type="datetimeFigureOut">
              <a:rPr lang="ar-IQ" smtClean="0"/>
              <a:t>06/04/1440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9873B30-6FB1-46D1-A39B-DF9D10BAD360}" type="slidenum">
              <a:rPr lang="ar-IQ" smtClean="0"/>
              <a:t>‹#›</a:t>
            </a:fld>
            <a:endParaRPr lang="ar-IQ"/>
          </a:p>
        </p:txBody>
      </p:sp>
    </p:spTree>
    <p:extLst>
      <p:ext uri="{BB962C8B-B14F-4D97-AF65-F5344CB8AC3E}">
        <p14:creationId xmlns:p14="http://schemas.microsoft.com/office/powerpoint/2010/main" val="2652457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C4CA7C0-54B8-4A88-ABEC-6066F4811CD7}" type="datetimeFigureOut">
              <a:rPr lang="ar-IQ" smtClean="0"/>
              <a:t>06/04/1440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9873B30-6FB1-46D1-A39B-DF9D10BAD360}" type="slidenum">
              <a:rPr lang="ar-IQ" smtClean="0"/>
              <a:t>‹#›</a:t>
            </a:fld>
            <a:endParaRPr lang="ar-IQ"/>
          </a:p>
        </p:txBody>
      </p:sp>
    </p:spTree>
    <p:extLst>
      <p:ext uri="{BB962C8B-B14F-4D97-AF65-F5344CB8AC3E}">
        <p14:creationId xmlns:p14="http://schemas.microsoft.com/office/powerpoint/2010/main" val="686752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C4CA7C0-54B8-4A88-ABEC-6066F4811CD7}" type="datetimeFigureOut">
              <a:rPr lang="ar-IQ" smtClean="0"/>
              <a:t>06/04/1440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9873B30-6FB1-46D1-A39B-DF9D10BAD360}" type="slidenum">
              <a:rPr lang="ar-IQ" smtClean="0"/>
              <a:t>‹#›</a:t>
            </a:fld>
            <a:endParaRPr lang="ar-IQ"/>
          </a:p>
        </p:txBody>
      </p:sp>
    </p:spTree>
    <p:extLst>
      <p:ext uri="{BB962C8B-B14F-4D97-AF65-F5344CB8AC3E}">
        <p14:creationId xmlns:p14="http://schemas.microsoft.com/office/powerpoint/2010/main" val="3737471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C4CA7C0-54B8-4A88-ABEC-6066F4811CD7}" type="datetimeFigureOut">
              <a:rPr lang="ar-IQ" smtClean="0"/>
              <a:t>06/04/1440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9873B30-6FB1-46D1-A39B-DF9D10BAD360}" type="slidenum">
              <a:rPr lang="ar-IQ" smtClean="0"/>
              <a:t>‹#›</a:t>
            </a:fld>
            <a:endParaRPr lang="ar-IQ"/>
          </a:p>
        </p:txBody>
      </p:sp>
    </p:spTree>
    <p:extLst>
      <p:ext uri="{BB962C8B-B14F-4D97-AF65-F5344CB8AC3E}">
        <p14:creationId xmlns:p14="http://schemas.microsoft.com/office/powerpoint/2010/main" val="1633653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C4CA7C0-54B8-4A88-ABEC-6066F4811CD7}" type="datetimeFigureOut">
              <a:rPr lang="ar-IQ" smtClean="0"/>
              <a:t>06/04/1440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9873B30-6FB1-46D1-A39B-DF9D10BAD360}" type="slidenum">
              <a:rPr lang="ar-IQ" smtClean="0"/>
              <a:t>‹#›</a:t>
            </a:fld>
            <a:endParaRPr lang="ar-IQ"/>
          </a:p>
        </p:txBody>
      </p:sp>
    </p:spTree>
    <p:extLst>
      <p:ext uri="{BB962C8B-B14F-4D97-AF65-F5344CB8AC3E}">
        <p14:creationId xmlns:p14="http://schemas.microsoft.com/office/powerpoint/2010/main" val="728703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C4CA7C0-54B8-4A88-ABEC-6066F4811CD7}" type="datetimeFigureOut">
              <a:rPr lang="ar-IQ" smtClean="0"/>
              <a:t>06/04/1440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9873B30-6FB1-46D1-A39B-DF9D10BAD360}" type="slidenum">
              <a:rPr lang="ar-IQ" smtClean="0"/>
              <a:t>‹#›</a:t>
            </a:fld>
            <a:endParaRPr lang="ar-IQ"/>
          </a:p>
        </p:txBody>
      </p:sp>
    </p:spTree>
    <p:extLst>
      <p:ext uri="{BB962C8B-B14F-4D97-AF65-F5344CB8AC3E}">
        <p14:creationId xmlns:p14="http://schemas.microsoft.com/office/powerpoint/2010/main" val="1718592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C4CA7C0-54B8-4A88-ABEC-6066F4811CD7}" type="datetimeFigureOut">
              <a:rPr lang="ar-IQ" smtClean="0"/>
              <a:t>06/04/1440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9873B30-6FB1-46D1-A39B-DF9D10BAD360}" type="slidenum">
              <a:rPr lang="ar-IQ" smtClean="0"/>
              <a:t>‹#›</a:t>
            </a:fld>
            <a:endParaRPr lang="ar-IQ"/>
          </a:p>
        </p:txBody>
      </p:sp>
    </p:spTree>
    <p:extLst>
      <p:ext uri="{BB962C8B-B14F-4D97-AF65-F5344CB8AC3E}">
        <p14:creationId xmlns:p14="http://schemas.microsoft.com/office/powerpoint/2010/main" val="3015654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المحاضرة الثامنة</a:t>
            </a:r>
            <a:br>
              <a:rPr lang="ar-IQ" dirty="0" smtClean="0"/>
            </a:br>
            <a:r>
              <a:rPr lang="ar-IQ" dirty="0" smtClean="0"/>
              <a:t>تكملة تعليم مراحل رفعة الخطف</a:t>
            </a:r>
            <a:endParaRPr lang="ar-IQ" dirty="0"/>
          </a:p>
        </p:txBody>
      </p:sp>
      <p:sp>
        <p:nvSpPr>
          <p:cNvPr id="3" name="عنصر نائب للمحتوى 2"/>
          <p:cNvSpPr>
            <a:spLocks noGrp="1"/>
          </p:cNvSpPr>
          <p:nvPr>
            <p:ph idx="1"/>
          </p:nvPr>
        </p:nvSpPr>
        <p:spPr/>
        <p:txBody>
          <a:bodyPr/>
          <a:lstStyle/>
          <a:p>
            <a:r>
              <a:rPr lang="ar-SA" dirty="0" smtClean="0"/>
              <a:t>وتعني رفعة الخطف رفع الثقل في حركة واحدة ، وهي عملية صعبة مقارنة برفعة النتر،اذ تتطلب هذه الرفعة توافقاً عضلياً ومهارياً كبيراً، ولم تظهر الملاحظة الميدانية أية علاقة بين الرباعين ذوي القوة العضلية المتطورة وبين ادائهم لرفعات عالية في الخطف إذ أن الرباعين ذوي فن الأداء الجيد الذين</a:t>
            </a:r>
            <a:endParaRPr lang="ar-IQ" dirty="0" smtClean="0"/>
          </a:p>
          <a:p>
            <a:pPr marL="0" indent="0">
              <a:buNone/>
            </a:pPr>
            <a:endParaRPr lang="ar-IQ" dirty="0" smtClean="0"/>
          </a:p>
          <a:p>
            <a:endParaRPr lang="ar-IQ" dirty="0"/>
          </a:p>
        </p:txBody>
      </p:sp>
    </p:spTree>
    <p:extLst>
      <p:ext uri="{BB962C8B-B14F-4D97-AF65-F5344CB8AC3E}">
        <p14:creationId xmlns:p14="http://schemas.microsoft.com/office/powerpoint/2010/main" val="1098260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pPr algn="just"/>
            <a:r>
              <a:rPr lang="ar-SA" dirty="0" smtClean="0"/>
              <a:t>يمتلكون قوة ادنى يمكنهم الحصول على إنجاز جيد في أداء هذه الرفعة0 وهذه حقيقة اثبتت  ان رفع الثقل بطريقة  الخطف ليس باستخدام القوة فقط بل بفن الاداء الذي يؤدي دورا اساسياً في الانجاز0</a:t>
            </a:r>
            <a:endParaRPr lang="ar-IQ" dirty="0" smtClean="0"/>
          </a:p>
          <a:p>
            <a:pPr marL="0" indent="0">
              <a:buNone/>
            </a:pPr>
            <a:endParaRPr lang="en-US" dirty="0" smtClean="0"/>
          </a:p>
          <a:p>
            <a:pPr marL="0" indent="0">
              <a:buNone/>
            </a:pPr>
            <a:r>
              <a:rPr lang="ar-IQ" b="1" dirty="0" smtClean="0"/>
              <a:t>4-</a:t>
            </a:r>
            <a:r>
              <a:rPr lang="ar-SA" b="1" dirty="0" smtClean="0"/>
              <a:t>مرحلة السحبة الثانية</a:t>
            </a:r>
            <a:r>
              <a:rPr lang="en-US" b="1" dirty="0" smtClean="0"/>
              <a:t> : </a:t>
            </a:r>
            <a:r>
              <a:rPr lang="en-US" dirty="0" smtClean="0"/>
              <a:t/>
            </a:r>
            <a:br>
              <a:rPr lang="en-US" dirty="0" smtClean="0"/>
            </a:br>
            <a:r>
              <a:rPr lang="ar-SA" dirty="0" smtClean="0"/>
              <a:t>وهي المرحلة التي تتوسط مرحلة حركة الركبتين ومرحلة السقوط تحت الثقل وتعد من أهم المراحل في الرفعات الاولمبية إذ يكتسب الثقل في هذه المرحلة أقصى سرعة له وتسمى بمرحلة التعجيل النهائي </a:t>
            </a:r>
            <a:r>
              <a:rPr lang="ar-IQ" dirty="0" smtClean="0"/>
              <a:t>.</a:t>
            </a:r>
            <a:r>
              <a:rPr lang="ar-SA" dirty="0" smtClean="0"/>
              <a:t> </a:t>
            </a:r>
            <a:endParaRPr lang="ar-IQ" dirty="0" smtClean="0"/>
          </a:p>
          <a:p>
            <a:endParaRPr lang="ar-IQ" dirty="0" smtClean="0"/>
          </a:p>
          <a:p>
            <a:endParaRPr lang="ar-IQ" dirty="0"/>
          </a:p>
        </p:txBody>
      </p:sp>
    </p:spTree>
    <p:extLst>
      <p:ext uri="{BB962C8B-B14F-4D97-AF65-F5344CB8AC3E}">
        <p14:creationId xmlns:p14="http://schemas.microsoft.com/office/powerpoint/2010/main" val="3194374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r>
              <a:rPr lang="ar-SA" dirty="0" smtClean="0"/>
              <a:t>وذلك من خلال أعظم وأعلى قوة تسلط على بار الحديد ويتم أنتاج هذه القوة من خلال الامتداد</a:t>
            </a:r>
            <a:r>
              <a:rPr lang="ar-IQ" dirty="0" smtClean="0"/>
              <a:t> </a:t>
            </a:r>
            <a:r>
              <a:rPr lang="ar-SA" dirty="0" smtClean="0"/>
              <a:t>الانفجاري للرجلين والجذع ورفع حزام الكتفين للأعلى والخلف والارتكاز على كرسي القدمين والأصابع</a:t>
            </a:r>
            <a:r>
              <a:rPr lang="en-US" dirty="0" smtClean="0"/>
              <a:t>.</a:t>
            </a:r>
            <a:br>
              <a:rPr lang="en-US" dirty="0" smtClean="0"/>
            </a:br>
            <a:r>
              <a:rPr lang="ar-SA" dirty="0" smtClean="0"/>
              <a:t>أن دور الذراعين في رفع الثقل إلى أعلى هو اقل بقليل مما نتصوره إذ أن لعضلات الرجلين والجذع والأكتاف الدور الرئيسي في ذلك والتي تولد قوة انفجارية تمنح البار الحديد السرعة باتجاه الأعلى بشكل كاف ولبعض الوقت الذي يسمح للرباع بالسقوط تحت الثقل</a:t>
            </a:r>
            <a:r>
              <a:rPr lang="en-US" dirty="0" smtClean="0"/>
              <a:t> .</a:t>
            </a:r>
            <a:br>
              <a:rPr lang="en-US" dirty="0" smtClean="0"/>
            </a:br>
            <a:r>
              <a:rPr lang="ar-SA" dirty="0" smtClean="0"/>
              <a:t>تستغرق مرحلة السحبة الثانية مابين (0.12 – 0.26 ثا ) في رفعة الخطف .</a:t>
            </a:r>
            <a:endParaRPr lang="en-US" dirty="0" smtClean="0"/>
          </a:p>
          <a:p>
            <a:endParaRPr lang="ar-IQ" dirty="0" smtClean="0"/>
          </a:p>
          <a:p>
            <a:endParaRPr lang="ar-IQ" dirty="0"/>
          </a:p>
        </p:txBody>
      </p:sp>
    </p:spTree>
    <p:extLst>
      <p:ext uri="{BB962C8B-B14F-4D97-AF65-F5344CB8AC3E}">
        <p14:creationId xmlns:p14="http://schemas.microsoft.com/office/powerpoint/2010/main" val="2600032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buNone/>
            </a:pPr>
            <a:r>
              <a:rPr lang="ar-IQ" b="1" dirty="0" smtClean="0"/>
              <a:t>5-</a:t>
            </a:r>
            <a:r>
              <a:rPr lang="ar-SA" b="1" dirty="0" smtClean="0"/>
              <a:t>مرحلة السقوط</a:t>
            </a:r>
            <a:r>
              <a:rPr lang="en-US" b="1" dirty="0" smtClean="0"/>
              <a:t> : </a:t>
            </a:r>
            <a:r>
              <a:rPr lang="en-US" dirty="0" smtClean="0"/>
              <a:t/>
            </a:r>
            <a:br>
              <a:rPr lang="en-US" dirty="0" smtClean="0"/>
            </a:br>
            <a:r>
              <a:rPr lang="ar-SA" dirty="0" smtClean="0"/>
              <a:t>وتسمى مرحلة أعادة ترتيب الجسم والسقوط النشط أو مرحلة التعجيل ألتقصيري</a:t>
            </a:r>
            <a:r>
              <a:rPr lang="en-US" dirty="0" smtClean="0"/>
              <a:t> </a:t>
            </a:r>
            <a:r>
              <a:rPr lang="ar-SA" dirty="0" smtClean="0"/>
              <a:t>السلبي ) لسقوط الثقل والثبات</a:t>
            </a:r>
            <a:r>
              <a:rPr lang="en-US" dirty="0" smtClean="0"/>
              <a:t> .</a:t>
            </a:r>
            <a:br>
              <a:rPr lang="en-US" dirty="0" smtClean="0"/>
            </a:br>
            <a:r>
              <a:rPr lang="ar-SA" dirty="0" smtClean="0"/>
              <a:t>وتبدأ من لحظة وصول الرباع إلى وضع الامتداد الكامل حتى استقراره في وضع القرفصاء والثقل مثبت فوق الرأس بكامل امتداد الذراعين تستغرق هذه المرحلة مابين </a:t>
            </a:r>
            <a:endParaRPr lang="en-US" dirty="0" smtClean="0"/>
          </a:p>
          <a:p>
            <a:pPr marL="0" indent="0">
              <a:buNone/>
            </a:pPr>
            <a:r>
              <a:rPr lang="ar-SA" dirty="0" smtClean="0"/>
              <a:t>( 0.15 –  0.38 ) ثا </a:t>
            </a:r>
            <a:r>
              <a:rPr lang="en-US" dirty="0" smtClean="0"/>
              <a:t>.</a:t>
            </a:r>
            <a:endParaRPr lang="ar-IQ" dirty="0" smtClean="0"/>
          </a:p>
          <a:p>
            <a:pPr marL="0" indent="0">
              <a:buNone/>
            </a:pPr>
            <a:endParaRPr lang="ar-IQ" dirty="0" smtClean="0"/>
          </a:p>
          <a:p>
            <a:endParaRPr lang="ar-IQ" dirty="0"/>
          </a:p>
        </p:txBody>
      </p:sp>
    </p:spTree>
    <p:extLst>
      <p:ext uri="{BB962C8B-B14F-4D97-AF65-F5344CB8AC3E}">
        <p14:creationId xmlns:p14="http://schemas.microsoft.com/office/powerpoint/2010/main" val="729604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buNone/>
            </a:pPr>
            <a:r>
              <a:rPr lang="ar-IQ" b="1"/>
              <a:t>6</a:t>
            </a:r>
            <a:r>
              <a:rPr lang="ar-IQ" b="1" smtClean="0"/>
              <a:t>-</a:t>
            </a:r>
            <a:r>
              <a:rPr lang="ar-SA" b="1" dirty="0" smtClean="0"/>
              <a:t>مرحلةالنهوض</a:t>
            </a:r>
            <a:r>
              <a:rPr lang="en-US" b="1" dirty="0" smtClean="0"/>
              <a:t> :</a:t>
            </a:r>
            <a:r>
              <a:rPr lang="en-US" dirty="0" smtClean="0"/>
              <a:t/>
            </a:r>
            <a:br>
              <a:rPr lang="en-US" dirty="0" smtClean="0"/>
            </a:br>
            <a:r>
              <a:rPr lang="ar-SA" dirty="0" smtClean="0"/>
              <a:t>أن مرحلة النهوض في رفعة الخطف تتطلب من الرباع قابلية كبيرة من التوافق بين عمل المجموعات العضلية التي تعمل على نهوض الرباع , لان عدم التوافق يؤدي إلى تحرك مركز ثقل الرباع إلى الإمام أو الخلف مما يؤدي إلى فقدان التوازن وسقوط الثقل</a:t>
            </a:r>
            <a:endParaRPr lang="ar-IQ" dirty="0" smtClean="0"/>
          </a:p>
          <a:p>
            <a:pPr marL="0" indent="0">
              <a:buNone/>
            </a:pPr>
            <a:endParaRPr lang="ar-IQ" dirty="0" smtClean="0"/>
          </a:p>
          <a:p>
            <a:endParaRPr lang="ar-IQ" dirty="0"/>
          </a:p>
        </p:txBody>
      </p:sp>
    </p:spTree>
    <p:extLst>
      <p:ext uri="{BB962C8B-B14F-4D97-AF65-F5344CB8AC3E}">
        <p14:creationId xmlns:p14="http://schemas.microsoft.com/office/powerpoint/2010/main" val="397839977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127</Words>
  <Application>Microsoft Office PowerPoint</Application>
  <PresentationFormat>عرض على الشاشة (3:4)‏</PresentationFormat>
  <Paragraphs>9</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المحاضرة الثامنة تكملة تعليم مراحل رفعة الخطف</vt:lpstr>
      <vt:lpstr>عرض تقديمي في PowerPoint</vt:lpstr>
      <vt:lpstr>عرض تقديمي في PowerPoint</vt:lpstr>
      <vt:lpstr>عرض تقديمي في PowerPoint</vt:lpstr>
      <vt:lpstr>عرض تقديمي في PowerPoint</vt:lpstr>
    </vt:vector>
  </TitlesOfParts>
  <Company>Future For Computer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Future</dc:creator>
  <cp:lastModifiedBy>Future</cp:lastModifiedBy>
  <cp:revision>5</cp:revision>
  <dcterms:created xsi:type="dcterms:W3CDTF">2018-12-14T20:57:54Z</dcterms:created>
  <dcterms:modified xsi:type="dcterms:W3CDTF">2018-12-14T21:03:52Z</dcterms:modified>
</cp:coreProperties>
</file>